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3" r:id="rId3"/>
    <p:sldId id="276" r:id="rId4"/>
    <p:sldId id="273" r:id="rId5"/>
    <p:sldId id="274" r:id="rId6"/>
    <p:sldId id="275" r:id="rId7"/>
    <p:sldId id="281" r:id="rId8"/>
    <p:sldId id="264" r:id="rId9"/>
    <p:sldId id="257" r:id="rId10"/>
    <p:sldId id="260" r:id="rId11"/>
    <p:sldId id="261" r:id="rId12"/>
    <p:sldId id="287" r:id="rId13"/>
    <p:sldId id="283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E8A7"/>
    <a:srgbClr val="CC9900"/>
    <a:srgbClr val="AC7F00"/>
    <a:srgbClr val="2F2B60"/>
    <a:srgbClr val="86639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3B96A-5ACA-469F-B02A-46A4D4559BCD}" type="doc">
      <dgm:prSet loTypeId="urn:microsoft.com/office/officeart/2011/layout/TabList#1" loCatId="list" qsTypeId="urn:microsoft.com/office/officeart/2005/8/quickstyle/simple1" qsCatId="simple" csTypeId="urn:microsoft.com/office/officeart/2005/8/colors/colorful3" csCatId="colorful" phldr="1"/>
      <dgm:spPr/>
    </dgm:pt>
    <dgm:pt modelId="{4A341CA3-E2DB-42FE-9134-1AE7D09CB379}">
      <dgm:prSet phldrT="[Texto]"/>
      <dgm:spPr/>
      <dgm:t>
        <a:bodyPr/>
        <a:lstStyle/>
        <a:p>
          <a:r>
            <a:rPr lang="es-MX" b="1" dirty="0"/>
            <a:t>1</a:t>
          </a:r>
        </a:p>
      </dgm:t>
    </dgm:pt>
    <dgm:pt modelId="{A566B23E-B58A-43A4-86D1-17FCF9FC74F0}" type="parTrans" cxnId="{DCA5A79E-E87D-4DBC-915E-BABE8E729ED3}">
      <dgm:prSet/>
      <dgm:spPr/>
      <dgm:t>
        <a:bodyPr/>
        <a:lstStyle/>
        <a:p>
          <a:endParaRPr lang="es-MX" b="1"/>
        </a:p>
      </dgm:t>
    </dgm:pt>
    <dgm:pt modelId="{6679A3EC-3B56-4CCD-9CB2-19FE306DC14F}" type="sibTrans" cxnId="{DCA5A79E-E87D-4DBC-915E-BABE8E729ED3}">
      <dgm:prSet/>
      <dgm:spPr/>
      <dgm:t>
        <a:bodyPr/>
        <a:lstStyle/>
        <a:p>
          <a:endParaRPr lang="es-MX" b="1"/>
        </a:p>
      </dgm:t>
    </dgm:pt>
    <dgm:pt modelId="{BA311AE2-ED14-4FC8-BAA7-8889D0D48A8B}">
      <dgm:prSet phldrT="[Texto]"/>
      <dgm:spPr/>
      <dgm:t>
        <a:bodyPr/>
        <a:lstStyle/>
        <a:p>
          <a:r>
            <a:rPr lang="es-MX" b="1" dirty="0" smtClean="0"/>
            <a:t>  Funciones </a:t>
          </a:r>
          <a:r>
            <a:rPr lang="es-MX" b="1" dirty="0"/>
            <a:t>Sustantivas</a:t>
          </a:r>
        </a:p>
      </dgm:t>
    </dgm:pt>
    <dgm:pt modelId="{C3FE2B11-64D4-4805-89F3-4102722BD5C0}" type="parTrans" cxnId="{F06F4D18-20BF-4575-A993-DF583C42B13C}">
      <dgm:prSet/>
      <dgm:spPr/>
      <dgm:t>
        <a:bodyPr/>
        <a:lstStyle/>
        <a:p>
          <a:endParaRPr lang="es-MX" b="1"/>
        </a:p>
      </dgm:t>
    </dgm:pt>
    <dgm:pt modelId="{C6CFEB82-277E-47A2-A658-56F5D03C75D1}" type="sibTrans" cxnId="{F06F4D18-20BF-4575-A993-DF583C42B13C}">
      <dgm:prSet/>
      <dgm:spPr/>
      <dgm:t>
        <a:bodyPr/>
        <a:lstStyle/>
        <a:p>
          <a:endParaRPr lang="es-MX" b="1"/>
        </a:p>
      </dgm:t>
    </dgm:pt>
    <dgm:pt modelId="{A6D22D20-EF6A-466E-B510-9E819F68E22D}" type="pres">
      <dgm:prSet presAssocID="{FBF3B96A-5ACA-469F-B02A-46A4D4559BC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9DE5DED-1CF5-487C-B81B-208C5231A507}" type="pres">
      <dgm:prSet presAssocID="{4A341CA3-E2DB-42FE-9134-1AE7D09CB379}" presName="composite" presStyleCnt="0"/>
      <dgm:spPr/>
    </dgm:pt>
    <dgm:pt modelId="{CE601D0D-4B67-4376-AF09-267629E2C1A6}" type="pres">
      <dgm:prSet presAssocID="{4A341CA3-E2DB-42FE-9134-1AE7D09CB379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7CCAA-3C1D-4C9F-B404-A3F8443F1670}" type="pres">
      <dgm:prSet presAssocID="{4A341CA3-E2DB-42FE-9134-1AE7D09CB379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CEA7FA-DE5E-4736-8352-AA263CBC5AD1}" type="pres">
      <dgm:prSet presAssocID="{4A341CA3-E2DB-42FE-9134-1AE7D09CB379}" presName="Accent" presStyleLbl="parChTrans1D1" presStyleIdx="0" presStyleCnt="1"/>
      <dgm:spPr/>
    </dgm:pt>
  </dgm:ptLst>
  <dgm:cxnLst>
    <dgm:cxn modelId="{F200B3B7-1224-4F2D-B4C3-20901C7DCC97}" type="presOf" srcId="{FBF3B96A-5ACA-469F-B02A-46A4D4559BCD}" destId="{A6D22D20-EF6A-466E-B510-9E819F68E22D}" srcOrd="0" destOrd="0" presId="urn:microsoft.com/office/officeart/2011/layout/TabList#1"/>
    <dgm:cxn modelId="{F06F4D18-20BF-4575-A993-DF583C42B13C}" srcId="{4A341CA3-E2DB-42FE-9134-1AE7D09CB379}" destId="{BA311AE2-ED14-4FC8-BAA7-8889D0D48A8B}" srcOrd="0" destOrd="0" parTransId="{C3FE2B11-64D4-4805-89F3-4102722BD5C0}" sibTransId="{C6CFEB82-277E-47A2-A658-56F5D03C75D1}"/>
    <dgm:cxn modelId="{CCB532FD-17A1-4AD8-8BA9-29C2D3AE667C}" type="presOf" srcId="{BA311AE2-ED14-4FC8-BAA7-8889D0D48A8B}" destId="{CE601D0D-4B67-4376-AF09-267629E2C1A6}" srcOrd="0" destOrd="0" presId="urn:microsoft.com/office/officeart/2011/layout/TabList#1"/>
    <dgm:cxn modelId="{DCA5A79E-E87D-4DBC-915E-BABE8E729ED3}" srcId="{FBF3B96A-5ACA-469F-B02A-46A4D4559BCD}" destId="{4A341CA3-E2DB-42FE-9134-1AE7D09CB379}" srcOrd="0" destOrd="0" parTransId="{A566B23E-B58A-43A4-86D1-17FCF9FC74F0}" sibTransId="{6679A3EC-3B56-4CCD-9CB2-19FE306DC14F}"/>
    <dgm:cxn modelId="{70850A94-AE9A-431E-8B6D-E02A7957E12D}" type="presOf" srcId="{4A341CA3-E2DB-42FE-9134-1AE7D09CB379}" destId="{CC27CCAA-3C1D-4C9F-B404-A3F8443F1670}" srcOrd="0" destOrd="0" presId="urn:microsoft.com/office/officeart/2011/layout/TabList#1"/>
    <dgm:cxn modelId="{E102FE0E-E36C-4550-8A17-AF1455DE0600}" type="presParOf" srcId="{A6D22D20-EF6A-466E-B510-9E819F68E22D}" destId="{59DE5DED-1CF5-487C-B81B-208C5231A507}" srcOrd="0" destOrd="0" presId="urn:microsoft.com/office/officeart/2011/layout/TabList#1"/>
    <dgm:cxn modelId="{16441B24-AF3F-481C-8849-2F042189CBEF}" type="presParOf" srcId="{59DE5DED-1CF5-487C-B81B-208C5231A507}" destId="{CE601D0D-4B67-4376-AF09-267629E2C1A6}" srcOrd="0" destOrd="0" presId="urn:microsoft.com/office/officeart/2011/layout/TabList#1"/>
    <dgm:cxn modelId="{63FA9823-B7C0-4C05-8601-02B46A7A3514}" type="presParOf" srcId="{59DE5DED-1CF5-487C-B81B-208C5231A507}" destId="{CC27CCAA-3C1D-4C9F-B404-A3F8443F1670}" srcOrd="1" destOrd="0" presId="urn:microsoft.com/office/officeart/2011/layout/TabList#1"/>
    <dgm:cxn modelId="{C8ABCFF9-1400-4635-9E42-7759E3502187}" type="presParOf" srcId="{59DE5DED-1CF5-487C-B81B-208C5231A507}" destId="{92CEA7FA-DE5E-4736-8352-AA263CBC5AD1}" srcOrd="2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A7FA-DE5E-4736-8352-AA263CBC5AD1}">
      <dsp:nvSpPr>
        <dsp:cNvPr id="0" name=""/>
        <dsp:cNvSpPr/>
      </dsp:nvSpPr>
      <dsp:spPr>
        <a:xfrm>
          <a:off x="0" y="1081752"/>
          <a:ext cx="3476828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01D0D-4B67-4376-AF09-267629E2C1A6}">
      <dsp:nvSpPr>
        <dsp:cNvPr id="0" name=""/>
        <dsp:cNvSpPr/>
      </dsp:nvSpPr>
      <dsp:spPr>
        <a:xfrm>
          <a:off x="903975" y="540917"/>
          <a:ext cx="2572852" cy="54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  Funciones </a:t>
          </a:r>
          <a:r>
            <a:rPr lang="es-MX" sz="2000" b="1" kern="1200" dirty="0"/>
            <a:t>Sustantivas</a:t>
          </a:r>
        </a:p>
      </dsp:txBody>
      <dsp:txXfrm>
        <a:off x="903975" y="540917"/>
        <a:ext cx="2572852" cy="540835"/>
      </dsp:txXfrm>
    </dsp:sp>
    <dsp:sp modelId="{CC27CCAA-3C1D-4C9F-B404-A3F8443F1670}">
      <dsp:nvSpPr>
        <dsp:cNvPr id="0" name=""/>
        <dsp:cNvSpPr/>
      </dsp:nvSpPr>
      <dsp:spPr>
        <a:xfrm>
          <a:off x="0" y="540917"/>
          <a:ext cx="903975" cy="5408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/>
            <a:t>1</a:t>
          </a:r>
        </a:p>
      </dsp:txBody>
      <dsp:txXfrm>
        <a:off x="26406" y="567323"/>
        <a:ext cx="851163" cy="51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#1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320-9620-4C17-891C-1DCA619CA5A1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7762F-2C91-4CE4-AB48-03460BBFDF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22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D6BC5A-8066-406C-9F63-34D109005291}" type="slidenum">
              <a:rPr lang="es-MX" alt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MX" altLang="es-MX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0484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04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73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29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8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14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68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0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22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5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1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D2C6-7928-4CE2-B624-7AA4356FDFCF}" type="datetimeFigureOut">
              <a:rPr lang="es-MX" smtClean="0"/>
              <a:t>12/11/2020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1CE0-4ACE-4D97-9F9C-37A5C80B8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53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10.png@01D69E22.85357C8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12.png@01D69E22.CC756290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6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086232" y="2397948"/>
            <a:ext cx="801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Gotham Rounded Light" pitchFamily="50" charset="0"/>
              </a:rPr>
              <a:t>Cronograma y niveles de integración de los proyectos P3e para el presupuesto 2021</a:t>
            </a:r>
            <a:endParaRPr lang="es-MX" sz="3200" b="1" dirty="0">
              <a:solidFill>
                <a:schemeClr val="bg1"/>
              </a:solidFill>
              <a:latin typeface="Gotham Round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5795319" y="1911324"/>
            <a:ext cx="6396681" cy="3578373"/>
            <a:chOff x="5795319" y="1911324"/>
            <a:chExt cx="6396681" cy="357837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5319" y="2467265"/>
              <a:ext cx="6396681" cy="3022432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6732687" y="1911324"/>
              <a:ext cx="4521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>
                  <a:solidFill>
                    <a:schemeClr val="tx2"/>
                  </a:solidFill>
                </a:rPr>
                <a:t>Objetivos de </a:t>
              </a:r>
              <a:r>
                <a:rPr lang="es-MX" sz="2000" b="1" dirty="0">
                  <a:solidFill>
                    <a:schemeClr val="tx2"/>
                  </a:solidFill>
                </a:rPr>
                <a:t>D</a:t>
              </a:r>
              <a:r>
                <a:rPr lang="es-MX" sz="2000" b="1" dirty="0" smtClean="0">
                  <a:solidFill>
                    <a:schemeClr val="tx2"/>
                  </a:solidFill>
                </a:rPr>
                <a:t>esarrollo Sostenible (ODS)</a:t>
              </a:r>
              <a:endParaRPr lang="es-MX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95649" y="1244059"/>
            <a:ext cx="5563339" cy="5485763"/>
            <a:chOff x="304801" y="120675"/>
            <a:chExt cx="6832600" cy="673732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1" y="120675"/>
              <a:ext cx="6832600" cy="6737325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304801" y="414867"/>
              <a:ext cx="448732" cy="237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3" name="Anillo 12"/>
          <p:cNvSpPr/>
          <p:nvPr/>
        </p:nvSpPr>
        <p:spPr>
          <a:xfrm>
            <a:off x="940655" y="1546732"/>
            <a:ext cx="4836002" cy="4836002"/>
          </a:xfrm>
          <a:prstGeom prst="donut">
            <a:avLst>
              <a:gd name="adj" fmla="val 11661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5416" y="120675"/>
            <a:ext cx="1161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Alineación de los proyectos P3e 2021 a los elementos de la estructura conceptual del Plan de Desarrollo Institucional 2019-2025, Visión 2030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41521" y="284380"/>
            <a:ext cx="153895" cy="503586"/>
          </a:xfrm>
          <a:prstGeom prst="rect">
            <a:avLst/>
          </a:prstGeom>
          <a:solidFill>
            <a:srgbClr val="934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83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7746430" y="1167714"/>
            <a:ext cx="2650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2"/>
                </a:solidFill>
              </a:rPr>
              <a:t>Propósitos sustantivos</a:t>
            </a:r>
            <a:endParaRPr lang="es-MX" sz="2000" b="1" dirty="0">
              <a:solidFill>
                <a:schemeClr val="tx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5416" y="120675"/>
            <a:ext cx="1161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Alineación de los proyectos P3e 2021 a los elementos de la estructura conceptual del Plan de Desarrollo Institucional 2019-2025, Visión 2030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41521" y="284380"/>
            <a:ext cx="153895" cy="503586"/>
          </a:xfrm>
          <a:prstGeom prst="rect">
            <a:avLst/>
          </a:prstGeom>
          <a:solidFill>
            <a:srgbClr val="934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7" name="Grupo 16"/>
          <p:cNvGrpSpPr/>
          <p:nvPr/>
        </p:nvGrpSpPr>
        <p:grpSpPr>
          <a:xfrm>
            <a:off x="595649" y="1244059"/>
            <a:ext cx="5563339" cy="5485763"/>
            <a:chOff x="304801" y="120675"/>
            <a:chExt cx="6832600" cy="6737325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1" y="120675"/>
              <a:ext cx="6832600" cy="6737325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304801" y="414867"/>
              <a:ext cx="448732" cy="237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9026" y="2275379"/>
            <a:ext cx="3418961" cy="3423121"/>
          </a:xfrm>
          <a:prstGeom prst="rect">
            <a:avLst/>
          </a:prstGeom>
        </p:spPr>
      </p:pic>
      <p:sp>
        <p:nvSpPr>
          <p:cNvPr id="20" name="Anillo 19"/>
          <p:cNvSpPr/>
          <p:nvPr/>
        </p:nvSpPr>
        <p:spPr>
          <a:xfrm>
            <a:off x="2264058" y="2892491"/>
            <a:ext cx="2188898" cy="2188898"/>
          </a:xfrm>
          <a:prstGeom prst="donut">
            <a:avLst>
              <a:gd name="adj" fmla="val 3456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47539 0.0011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0" grpId="0" animBg="1"/>
      <p:bldP spid="20" grpId="1" animBg="1"/>
      <p:bldP spid="2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523" y="1601819"/>
            <a:ext cx="3190651" cy="32520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37" y="1477244"/>
            <a:ext cx="2505897" cy="24879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ED496A0-A123-499D-BC58-FB3121B86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338" y="1473274"/>
            <a:ext cx="2487911" cy="24879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BF5C214-5C37-458A-912F-BFC86F1DB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684" y="3992895"/>
            <a:ext cx="2505896" cy="25190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98DCE8-D286-473C-9102-8DFCF38C7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669" y="4002227"/>
            <a:ext cx="2487911" cy="2519014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2479841" y="116743"/>
            <a:ext cx="2840889" cy="1566270"/>
            <a:chOff x="2479841" y="116743"/>
            <a:chExt cx="2840889" cy="1566270"/>
          </a:xfrm>
        </p:grpSpPr>
        <p:sp>
          <p:nvSpPr>
            <p:cNvPr id="6" name="Rectángulo 5"/>
            <p:cNvSpPr/>
            <p:nvPr/>
          </p:nvSpPr>
          <p:spPr>
            <a:xfrm>
              <a:off x="2514441" y="116743"/>
              <a:ext cx="27905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spc="100" dirty="0">
                  <a:solidFill>
                    <a:srgbClr val="0066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1</a:t>
              </a:r>
              <a:r>
                <a:rPr lang="es-MX" sz="1400" spc="100" dirty="0">
                  <a:solidFill>
                    <a:srgbClr val="0066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: Formación integral y global </a:t>
              </a:r>
              <a:endParaRPr lang="es-MX" sz="1400" spc="100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479841" y="641343"/>
              <a:ext cx="2821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rgbClr val="0066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2: </a:t>
              </a:r>
              <a:r>
                <a:rPr lang="es-MX" sz="1400" dirty="0">
                  <a:solidFill>
                    <a:srgbClr val="0066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Cobertura incluyente y con calidad 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483636" y="1159793"/>
              <a:ext cx="28370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rgbClr val="0066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3: </a:t>
              </a:r>
              <a:r>
                <a:rPr lang="es-MX" sz="1400" dirty="0">
                  <a:solidFill>
                    <a:srgbClr val="0066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Innovación y gestión de la docencia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650796" y="5058886"/>
            <a:ext cx="2697273" cy="1679526"/>
            <a:chOff x="2650796" y="5058886"/>
            <a:chExt cx="2697273" cy="1679526"/>
          </a:xfrm>
        </p:grpSpPr>
        <p:sp>
          <p:nvSpPr>
            <p:cNvPr id="9" name="Rectángulo 8"/>
            <p:cNvSpPr/>
            <p:nvPr/>
          </p:nvSpPr>
          <p:spPr>
            <a:xfrm>
              <a:off x="2653518" y="5058886"/>
              <a:ext cx="26605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rgbClr val="AC7F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1: </a:t>
              </a:r>
              <a:r>
                <a:rPr lang="es-MX" sz="1400" dirty="0">
                  <a:solidFill>
                    <a:srgbClr val="AC7F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Desarrollo sostenible y transición energética</a:t>
              </a:r>
              <a:endParaRPr lang="es-MX" sz="1400" dirty="0">
                <a:solidFill>
                  <a:srgbClr val="AC7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650796" y="5654901"/>
              <a:ext cx="26502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</a:pPr>
              <a:r>
                <a:rPr lang="es-MX" sz="1400" b="1" dirty="0">
                  <a:solidFill>
                    <a:srgbClr val="AC7F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2: </a:t>
              </a:r>
              <a:r>
                <a:rPr lang="es-MX" sz="1400" dirty="0">
                  <a:solidFill>
                    <a:srgbClr val="AC7F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Extensión de los servicios universitarios</a:t>
              </a:r>
              <a:endParaRPr lang="es-MX" sz="1400" dirty="0">
                <a:solidFill>
                  <a:srgbClr val="AC7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650796" y="6215192"/>
              <a:ext cx="2697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rgbClr val="AC7F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3: </a:t>
              </a:r>
              <a:r>
                <a:rPr lang="es-MX" sz="1400" dirty="0">
                  <a:solidFill>
                    <a:srgbClr val="AC7F00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Integración con los sectores público, social y privado</a:t>
              </a:r>
              <a:endParaRPr lang="es-MX" sz="1400" dirty="0">
                <a:solidFill>
                  <a:srgbClr val="AC7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190492" y="53576"/>
            <a:ext cx="3461560" cy="1580643"/>
            <a:chOff x="6190492" y="53576"/>
            <a:chExt cx="3461560" cy="1580643"/>
          </a:xfrm>
        </p:grpSpPr>
        <p:sp>
          <p:nvSpPr>
            <p:cNvPr id="12" name="Rectángulo 11"/>
            <p:cNvSpPr/>
            <p:nvPr/>
          </p:nvSpPr>
          <p:spPr>
            <a:xfrm>
              <a:off x="6190492" y="53576"/>
              <a:ext cx="3461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1: </a:t>
              </a:r>
              <a:r>
                <a:rPr lang="es-MX" sz="14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Investigación de frontera con impacto social</a:t>
              </a:r>
              <a:endPara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190492" y="599620"/>
              <a:ext cx="33411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2: </a:t>
              </a:r>
              <a:r>
                <a:rPr lang="es-MX" sz="14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Transferencia tecnológica y del conocimiento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206213" y="1110999"/>
              <a:ext cx="33253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3: </a:t>
              </a:r>
              <a:r>
                <a:rPr lang="es-MX" sz="14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Formación e incorporación de talentos para la investigación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206213" y="4972145"/>
            <a:ext cx="3039061" cy="1806294"/>
            <a:chOff x="6206213" y="4972145"/>
            <a:chExt cx="3039061" cy="1806294"/>
          </a:xfrm>
        </p:grpSpPr>
        <p:sp>
          <p:nvSpPr>
            <p:cNvPr id="15" name="Rectángulo 14"/>
            <p:cNvSpPr/>
            <p:nvPr/>
          </p:nvSpPr>
          <p:spPr>
            <a:xfrm>
              <a:off x="6223532" y="4972145"/>
              <a:ext cx="29409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rgbClr val="931D5B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1: </a:t>
              </a:r>
              <a:r>
                <a:rPr lang="es-MX" sz="1400" dirty="0">
                  <a:solidFill>
                    <a:srgbClr val="931D5B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Producción y difusión artística</a:t>
              </a:r>
              <a:endParaRPr lang="es-MX" sz="1400" dirty="0">
                <a:solidFill>
                  <a:srgbClr val="931D5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206213" y="5613682"/>
              <a:ext cx="30390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rgbClr val="931D5B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2: </a:t>
              </a:r>
              <a:r>
                <a:rPr lang="es-MX" sz="1400" dirty="0">
                  <a:solidFill>
                    <a:srgbClr val="931D5B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Patrimonio cultural e infraestructura física</a:t>
              </a:r>
              <a:endParaRPr lang="es-MX" sz="1400" dirty="0">
                <a:solidFill>
                  <a:srgbClr val="931D5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06213" y="6255219"/>
              <a:ext cx="22870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rgbClr val="931D5B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Temática 3: </a:t>
              </a:r>
              <a:r>
                <a:rPr lang="es-MX" sz="1400" dirty="0">
                  <a:solidFill>
                    <a:srgbClr val="931D5B"/>
                  </a:solidFill>
                  <a:latin typeface="Calibri" panose="020F0502020204030204" pitchFamily="34" charset="0"/>
                  <a:ea typeface="Arial Narrow" panose="020B0606020202030204" pitchFamily="34" charset="0"/>
                  <a:cs typeface="Calibri" panose="020F0502020204030204" pitchFamily="34" charset="0"/>
                </a:rPr>
                <a:t>Cultura institucional</a:t>
              </a:r>
              <a:endParaRPr lang="es-MX" sz="1400" dirty="0">
                <a:solidFill>
                  <a:srgbClr val="931D5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7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26979 -0.2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10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1315 -0.2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-107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27057 0.04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2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1693 0.046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241" name="Imagen 11" descr="cid:image010.png@01D69E22.85357C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47799"/>
            <a:ext cx="627697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3" descr="cid:image012.png@01D69E22.CC756290"/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2" t="7654" b="16851"/>
          <a:stretch/>
        </p:blipFill>
        <p:spPr bwMode="auto">
          <a:xfrm>
            <a:off x="6807200" y="2302934"/>
            <a:ext cx="5188479" cy="36745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95416" y="120675"/>
            <a:ext cx="1161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Alineación de los proyectos P3e 2021 a los elementos de la estructura conceptual del Plan de Desarrollo Institucional 2019-2025, Visión 2030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1521" y="284380"/>
            <a:ext cx="153895" cy="503586"/>
          </a:xfrm>
          <a:prstGeom prst="rect">
            <a:avLst/>
          </a:prstGeom>
          <a:solidFill>
            <a:srgbClr val="934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63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61492" y="654932"/>
            <a:ext cx="7846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Niveles de integración de los proyectos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otham Rounded Light" pitchFamily="50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458259" y="3847070"/>
            <a:ext cx="490887" cy="1575614"/>
            <a:chOff x="84185" y="4006756"/>
            <a:chExt cx="584152" cy="1186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utoShape 35"/>
            <p:cNvSpPr>
              <a:spLocks noChangeArrowheads="1"/>
            </p:cNvSpPr>
            <p:nvPr/>
          </p:nvSpPr>
          <p:spPr bwMode="auto">
            <a:xfrm>
              <a:off x="84185" y="4071915"/>
              <a:ext cx="584152" cy="1121406"/>
            </a:xfrm>
            <a:prstGeom prst="upArrow">
              <a:avLst>
                <a:gd name="adj1" fmla="val 50000"/>
                <a:gd name="adj2" fmla="val 6246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s-ES" sz="1400" kern="0">
                <a:solidFill>
                  <a:prstClr val="black"/>
                </a:solidFill>
              </a:endParaRP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 rot="16200000">
              <a:off x="-162697" y="4376124"/>
              <a:ext cx="10465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s-MX" sz="1400" b="1" kern="0" dirty="0">
                  <a:solidFill>
                    <a:prstClr val="black"/>
                  </a:solidFill>
                </a:rPr>
                <a:t>Integración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458259" y="1886464"/>
            <a:ext cx="490887" cy="1630697"/>
            <a:chOff x="84185" y="2525038"/>
            <a:chExt cx="584152" cy="1253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84185" y="2656995"/>
              <a:ext cx="584152" cy="1121406"/>
            </a:xfrm>
            <a:prstGeom prst="upArrow">
              <a:avLst>
                <a:gd name="adj1" fmla="val 50000"/>
                <a:gd name="adj2" fmla="val 6246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s-ES" sz="1400" kern="0">
                <a:solidFill>
                  <a:prstClr val="black"/>
                </a:solidFill>
              </a:endParaRPr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 rot="16200000">
              <a:off x="-170550" y="2894406"/>
              <a:ext cx="10465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s-MX" sz="1400" b="1" kern="0" dirty="0">
                  <a:solidFill>
                    <a:prstClr val="black"/>
                  </a:solidFill>
                </a:rPr>
                <a:t>Integración</a:t>
              </a:r>
            </a:p>
          </p:txBody>
        </p:sp>
      </p:grpSp>
      <p:graphicFrame>
        <p:nvGraphicFramePr>
          <p:cNvPr id="13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90705"/>
              </p:ext>
            </p:extLst>
          </p:nvPr>
        </p:nvGraphicFramePr>
        <p:xfrm>
          <a:off x="3382787" y="1469645"/>
          <a:ext cx="5989172" cy="40950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67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8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3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5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600" dirty="0">
                          <a:latin typeface="+mn-lt"/>
                        </a:rPr>
                        <a:t>Período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+mn-lt"/>
                        </a:rPr>
                        <a:t>Centros Universitarios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Fecha de entrega</a:t>
                      </a:r>
                      <a:endParaRPr lang="es-MX" dirty="0"/>
                    </a:p>
                  </a:txBody>
                  <a:tcPr marL="66759" marR="66759" marT="25035" marB="25035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8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550" b="1" dirty="0">
                          <a:latin typeface="+mn-lt"/>
                        </a:rPr>
                        <a:t>Nivel</a:t>
                      </a:r>
                    </a:p>
                    <a:p>
                      <a:pPr algn="ctr"/>
                      <a:r>
                        <a:rPr lang="es-MX" sz="1550" b="1" dirty="0">
                          <a:latin typeface="+mn-lt"/>
                        </a:rPr>
                        <a:t>III</a:t>
                      </a:r>
                    </a:p>
                    <a:p>
                      <a:pPr algn="ctr"/>
                      <a:endParaRPr lang="es-MX" sz="155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Dictamen: Consejo de </a:t>
                      </a:r>
                      <a:r>
                        <a:rPr lang="es-MX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Centro</a:t>
                      </a:r>
                    </a:p>
                    <a:p>
                      <a:pPr algn="ctr"/>
                      <a:r>
                        <a:rPr lang="es-MX" sz="1600" dirty="0">
                          <a:latin typeface="+mn-lt"/>
                        </a:rPr>
                        <a:t>Cierre: Centro Universitario</a:t>
                      </a:r>
                    </a:p>
                    <a:p>
                      <a:pPr algn="ctr"/>
                      <a:endParaRPr lang="es-MX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23 de Noviembre</a:t>
                      </a:r>
                      <a:endParaRPr lang="es-MX" dirty="0"/>
                    </a:p>
                  </a:txBody>
                  <a:tcPr marL="66759" marR="66759" marT="25035" marB="2503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550" b="1" dirty="0">
                          <a:latin typeface="+mn-lt"/>
                        </a:rPr>
                        <a:t>Nivel</a:t>
                      </a:r>
                    </a:p>
                    <a:p>
                      <a:pPr algn="ctr"/>
                      <a:r>
                        <a:rPr lang="es-MX" sz="1550" b="1" dirty="0">
                          <a:latin typeface="+mn-lt"/>
                        </a:rPr>
                        <a:t>II</a:t>
                      </a:r>
                    </a:p>
                    <a:p>
                      <a:pPr algn="ctr"/>
                      <a:endParaRPr lang="es-MX" sz="155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Acta: Consejo Divisional</a:t>
                      </a:r>
                    </a:p>
                    <a:p>
                      <a:pPr algn="ctr"/>
                      <a:r>
                        <a:rPr lang="es-MX" sz="1600" dirty="0">
                          <a:latin typeface="+mn-lt"/>
                        </a:rPr>
                        <a:t>Cierre: Divisiones y Secretarías</a:t>
                      </a:r>
                    </a:p>
                    <a:p>
                      <a:pPr algn="ctr"/>
                      <a:endParaRPr lang="es-MX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19 de</a:t>
                      </a:r>
                      <a:r>
                        <a:rPr lang="es-MX" baseline="0" dirty="0" smtClean="0"/>
                        <a:t> Noviembre</a:t>
                      </a:r>
                      <a:endParaRPr lang="es-MX" dirty="0"/>
                    </a:p>
                  </a:txBody>
                  <a:tcPr marL="66759" marR="66759" marT="25035" marB="2503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550" b="1" dirty="0">
                          <a:latin typeface="+mn-lt"/>
                        </a:rPr>
                        <a:t>Nivel</a:t>
                      </a:r>
                    </a:p>
                    <a:p>
                      <a:pPr algn="ctr"/>
                      <a:r>
                        <a:rPr lang="es-MX" sz="1550" b="1" dirty="0">
                          <a:latin typeface="+mn-lt"/>
                        </a:rPr>
                        <a:t>I</a:t>
                      </a:r>
                    </a:p>
                    <a:p>
                      <a:pPr algn="ctr"/>
                      <a:endParaRPr lang="es-MX" sz="155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Acta</a:t>
                      </a:r>
                      <a:r>
                        <a:rPr lang="es-MX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: Colegio Departamental</a:t>
                      </a:r>
                    </a:p>
                    <a:p>
                      <a:pPr algn="ctr"/>
                      <a:r>
                        <a:rPr lang="es-MX" sz="1600" dirty="0">
                          <a:latin typeface="+mn-lt"/>
                        </a:rPr>
                        <a:t>Cierre: Departamentos y URES de las Secretarías</a:t>
                      </a:r>
                    </a:p>
                    <a:p>
                      <a:pPr algn="ctr"/>
                      <a:endParaRPr lang="es-MX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17 de Noviembre</a:t>
                      </a:r>
                      <a:endParaRPr lang="es-MX" dirty="0"/>
                    </a:p>
                  </a:txBody>
                  <a:tcPr marL="66759" marR="66759" marT="25035" marB="2503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2888516" y="668628"/>
            <a:ext cx="153895" cy="503586"/>
          </a:xfrm>
          <a:prstGeom prst="rect">
            <a:avLst/>
          </a:prstGeom>
          <a:solidFill>
            <a:srgbClr val="934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86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6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086232" y="3136612"/>
            <a:ext cx="801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Gotham Rounded Light" pitchFamily="50" charset="0"/>
              </a:rPr>
              <a:t>Elementos de los proyectos P3e</a:t>
            </a:r>
            <a:endParaRPr lang="es-MX" sz="3200" b="1" dirty="0">
              <a:solidFill>
                <a:schemeClr val="bg1"/>
              </a:solidFill>
              <a:latin typeface="Gotham Round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redondeado 50"/>
          <p:cNvSpPr/>
          <p:nvPr/>
        </p:nvSpPr>
        <p:spPr>
          <a:xfrm>
            <a:off x="942456" y="4441783"/>
            <a:ext cx="9648213" cy="604541"/>
          </a:xfrm>
          <a:prstGeom prst="round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759447" y="423796"/>
            <a:ext cx="8310352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s-MX" sz="2400" b="1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Definición y elementos básicos de un </a:t>
            </a:r>
            <a:r>
              <a:rPr lang="es-ES" altLang="es-MX" sz="2400" b="1" dirty="0" smtClean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proyecto P3e</a:t>
            </a:r>
            <a:endParaRPr lang="es-ES" altLang="es-MX" sz="2400" b="1" dirty="0">
              <a:solidFill>
                <a:schemeClr val="tx2">
                  <a:lumMod val="75000"/>
                </a:schemeClr>
              </a:solidFill>
              <a:latin typeface="Gotham Rounded Light" pitchFamily="50" charset="0"/>
            </a:endParaRPr>
          </a:p>
          <a:p>
            <a:pPr>
              <a:lnSpc>
                <a:spcPct val="90000"/>
              </a:lnSpc>
            </a:pPr>
            <a:r>
              <a:rPr lang="es-ES" altLang="es-MX" b="1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Estructura simplificada</a:t>
            </a:r>
            <a:endParaRPr lang="en-US" altLang="es-MX" b="1" dirty="0">
              <a:solidFill>
                <a:schemeClr val="tx2">
                  <a:lumMod val="75000"/>
                </a:schemeClr>
              </a:solidFill>
              <a:latin typeface="Gotham Rounded Light" pitchFamily="50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921098" y="1370498"/>
            <a:ext cx="1056174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altLang="es-MX" sz="2000" b="1" dirty="0">
                <a:ea typeface="Calibri" pitchFamily="34" charset="0"/>
                <a:cs typeface="Helvetica" pitchFamily="34" charset="0"/>
              </a:rPr>
              <a:t>¿Qué es un proyecto P3e?</a:t>
            </a:r>
          </a:p>
          <a:p>
            <a:pPr algn="just"/>
            <a:endParaRPr lang="es-MX" altLang="es-MX" sz="1400" dirty="0">
              <a:ea typeface="Calibri" pitchFamily="34" charset="0"/>
            </a:endParaRPr>
          </a:p>
          <a:p>
            <a:pPr algn="just">
              <a:defRPr/>
            </a:pPr>
            <a:r>
              <a:rPr lang="es-MX" dirty="0" smtClean="0"/>
              <a:t>Estructura donde </a:t>
            </a:r>
            <a:r>
              <a:rPr lang="es-MX" dirty="0"/>
              <a:t>se realiza la programación del gasto en las diferentes partidas del clasificador armonizado </a:t>
            </a:r>
            <a:r>
              <a:rPr lang="es-MX" dirty="0" smtClean="0"/>
              <a:t>alineados para el logro los resultados plasmados en los objetivos del Plan de Desarrollo Institucional y </a:t>
            </a:r>
            <a:r>
              <a:rPr lang="es-MX" dirty="0" smtClean="0"/>
              <a:t>del Plan </a:t>
            </a:r>
            <a:r>
              <a:rPr lang="es-MX" dirty="0" smtClean="0"/>
              <a:t>de Desarrollo </a:t>
            </a:r>
            <a:r>
              <a:rPr lang="es-MX" dirty="0" smtClean="0"/>
              <a:t>del centro universitario.</a:t>
            </a: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911807" y="3446552"/>
            <a:ext cx="10571035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Justificación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137194" y="4031499"/>
            <a:ext cx="1004047" cy="423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</a:rPr>
              <a:t>Objetivo específico 1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824080" y="4038225"/>
            <a:ext cx="1004047" cy="423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</a:rPr>
              <a:t>Objetivo específico 2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705704" y="4038225"/>
            <a:ext cx="1004047" cy="423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</a:rPr>
              <a:t>Objetivo específico 3</a:t>
            </a:r>
          </a:p>
        </p:txBody>
      </p:sp>
      <p:sp>
        <p:nvSpPr>
          <p:cNvPr id="23" name="22 Flecha arriba y abajo"/>
          <p:cNvSpPr/>
          <p:nvPr/>
        </p:nvSpPr>
        <p:spPr>
          <a:xfrm rot="2750164">
            <a:off x="1590518" y="3665369"/>
            <a:ext cx="195263" cy="403225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4" name="23 Flecha arriba y abajo"/>
          <p:cNvSpPr/>
          <p:nvPr/>
        </p:nvSpPr>
        <p:spPr>
          <a:xfrm rot="18976632">
            <a:off x="9450938" y="3681588"/>
            <a:ext cx="258763" cy="302419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5" name="24 Flecha arriba y abajo"/>
          <p:cNvSpPr/>
          <p:nvPr/>
        </p:nvSpPr>
        <p:spPr>
          <a:xfrm>
            <a:off x="4185668" y="3675152"/>
            <a:ext cx="258762" cy="303610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9" name="28 Flecha arriba y abajo"/>
          <p:cNvSpPr/>
          <p:nvPr/>
        </p:nvSpPr>
        <p:spPr>
          <a:xfrm>
            <a:off x="7111476" y="3722498"/>
            <a:ext cx="260350" cy="302419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0" name="29 Llamada de flecha hacia arriba"/>
          <p:cNvSpPr/>
          <p:nvPr/>
        </p:nvSpPr>
        <p:spPr>
          <a:xfrm>
            <a:off x="2226360" y="4394909"/>
            <a:ext cx="1358704" cy="491168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/>
              <a:t>Resultado 1</a:t>
            </a:r>
          </a:p>
          <a:p>
            <a:pPr algn="ctr">
              <a:defRPr/>
            </a:pPr>
            <a:r>
              <a:rPr lang="es-MX" sz="1100" dirty="0"/>
              <a:t>(indicadores)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981591" y="5033375"/>
            <a:ext cx="565150" cy="167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1637230" y="5033375"/>
            <a:ext cx="563563" cy="167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3715621" y="5051264"/>
            <a:ext cx="565150" cy="167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4371260" y="5051264"/>
            <a:ext cx="563563" cy="167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6663801" y="5033375"/>
            <a:ext cx="565150" cy="167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7317851" y="5033375"/>
            <a:ext cx="565150" cy="167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9004837" y="5033375"/>
            <a:ext cx="565150" cy="167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9660477" y="5033375"/>
            <a:ext cx="563563" cy="167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43" name="42 Flecha arriba y abajo"/>
          <p:cNvSpPr/>
          <p:nvPr/>
        </p:nvSpPr>
        <p:spPr>
          <a:xfrm>
            <a:off x="1187967" y="4730957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4" name="43 Flecha arriba y abajo"/>
          <p:cNvSpPr/>
          <p:nvPr/>
        </p:nvSpPr>
        <p:spPr>
          <a:xfrm>
            <a:off x="1869003" y="4730957"/>
            <a:ext cx="134938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5" name="44 Flecha arriba y abajo"/>
          <p:cNvSpPr/>
          <p:nvPr/>
        </p:nvSpPr>
        <p:spPr>
          <a:xfrm>
            <a:off x="3904533" y="4761943"/>
            <a:ext cx="134938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6" name="45 Flecha arriba y abajo"/>
          <p:cNvSpPr/>
          <p:nvPr/>
        </p:nvSpPr>
        <p:spPr>
          <a:xfrm>
            <a:off x="4585573" y="4761943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7" name="46 Flecha arriba y abajo"/>
          <p:cNvSpPr/>
          <p:nvPr/>
        </p:nvSpPr>
        <p:spPr>
          <a:xfrm>
            <a:off x="6833663" y="4757150"/>
            <a:ext cx="134938" cy="242888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8" name="47 Flecha arriba y abajo"/>
          <p:cNvSpPr/>
          <p:nvPr/>
        </p:nvSpPr>
        <p:spPr>
          <a:xfrm>
            <a:off x="7514703" y="4757150"/>
            <a:ext cx="134937" cy="242888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9" name="48 Flecha arriba y abajo"/>
          <p:cNvSpPr/>
          <p:nvPr/>
        </p:nvSpPr>
        <p:spPr>
          <a:xfrm>
            <a:off x="9176287" y="4736909"/>
            <a:ext cx="133350" cy="242888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0" name="49 Flecha arriba y abajo"/>
          <p:cNvSpPr/>
          <p:nvPr/>
        </p:nvSpPr>
        <p:spPr>
          <a:xfrm>
            <a:off x="9857325" y="4736909"/>
            <a:ext cx="134938" cy="242888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5" name="54 Flecha curvada hacia arriba"/>
          <p:cNvSpPr/>
          <p:nvPr/>
        </p:nvSpPr>
        <p:spPr>
          <a:xfrm>
            <a:off x="1841554" y="5856172"/>
            <a:ext cx="2484916" cy="382251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921098" y="3161763"/>
            <a:ext cx="10571035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Objetivo general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972860" y="5266922"/>
            <a:ext cx="565150" cy="392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1637229" y="5266922"/>
            <a:ext cx="565150" cy="392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3695956" y="5284811"/>
            <a:ext cx="565150" cy="392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4360324" y="5284811"/>
            <a:ext cx="565150" cy="392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6653994" y="5266922"/>
            <a:ext cx="565150" cy="392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7318364" y="5266922"/>
            <a:ext cx="565150" cy="392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9004057" y="5266922"/>
            <a:ext cx="565150" cy="392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9668427" y="5266922"/>
            <a:ext cx="565150" cy="392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4" name="21 Rectángulo"/>
          <p:cNvSpPr/>
          <p:nvPr/>
        </p:nvSpPr>
        <p:spPr>
          <a:xfrm>
            <a:off x="9079328" y="4038225"/>
            <a:ext cx="1004047" cy="423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</a:rPr>
              <a:t>Objetivo específico 4</a:t>
            </a:r>
          </a:p>
        </p:txBody>
      </p:sp>
      <p:sp>
        <p:nvSpPr>
          <p:cNvPr id="66" name="54 Flecha curvada hacia arriba"/>
          <p:cNvSpPr/>
          <p:nvPr/>
        </p:nvSpPr>
        <p:spPr>
          <a:xfrm>
            <a:off x="4745597" y="5856172"/>
            <a:ext cx="2484916" cy="382251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67" name="54 Flecha curvada hacia arriba"/>
          <p:cNvSpPr/>
          <p:nvPr/>
        </p:nvSpPr>
        <p:spPr>
          <a:xfrm>
            <a:off x="7649640" y="5856172"/>
            <a:ext cx="2484916" cy="382251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68" name="29 Llamada de flecha hacia arriba"/>
          <p:cNvSpPr/>
          <p:nvPr/>
        </p:nvSpPr>
        <p:spPr>
          <a:xfrm>
            <a:off x="5049315" y="4387037"/>
            <a:ext cx="1358704" cy="491168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/>
              <a:t>Resultado 2</a:t>
            </a:r>
          </a:p>
          <a:p>
            <a:pPr algn="ctr">
              <a:defRPr/>
            </a:pPr>
            <a:r>
              <a:rPr lang="es-MX" sz="1100" dirty="0"/>
              <a:t>(indicadores)</a:t>
            </a:r>
          </a:p>
        </p:txBody>
      </p:sp>
      <p:sp>
        <p:nvSpPr>
          <p:cNvPr id="69" name="29 Llamada de flecha hacia arriba"/>
          <p:cNvSpPr/>
          <p:nvPr/>
        </p:nvSpPr>
        <p:spPr>
          <a:xfrm>
            <a:off x="7720624" y="4378456"/>
            <a:ext cx="1358704" cy="491168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/>
              <a:t>Resultado 3</a:t>
            </a:r>
          </a:p>
          <a:p>
            <a:pPr algn="ctr">
              <a:defRPr/>
            </a:pPr>
            <a:r>
              <a:rPr lang="es-MX" sz="1100" dirty="0"/>
              <a:t>(indicadores)</a:t>
            </a:r>
          </a:p>
        </p:txBody>
      </p:sp>
      <p:sp>
        <p:nvSpPr>
          <p:cNvPr id="70" name="29 Llamada de flecha hacia arriba"/>
          <p:cNvSpPr/>
          <p:nvPr/>
        </p:nvSpPr>
        <p:spPr>
          <a:xfrm>
            <a:off x="10124139" y="4419871"/>
            <a:ext cx="1358704" cy="491168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/>
              <a:t>Resultado 4</a:t>
            </a:r>
          </a:p>
          <a:p>
            <a:pPr algn="ctr">
              <a:defRPr/>
            </a:pPr>
            <a:r>
              <a:rPr lang="es-MX" sz="1100" dirty="0"/>
              <a:t>(indicadores)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515553" y="509018"/>
            <a:ext cx="153895" cy="503586"/>
          </a:xfrm>
          <a:prstGeom prst="rect">
            <a:avLst/>
          </a:prstGeom>
          <a:solidFill>
            <a:srgbClr val="934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8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12924" y="1197480"/>
            <a:ext cx="5010602" cy="3209213"/>
            <a:chOff x="232838" y="1602009"/>
            <a:chExt cx="5536533" cy="460284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949133" y="1602009"/>
              <a:ext cx="3971604" cy="54054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MX" sz="36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Justificación</a:t>
              </a:r>
              <a:endParaRPr lang="es-ES" altLang="es-MX" sz="36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232838" y="2631685"/>
              <a:ext cx="5536533" cy="35731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just">
                <a:buNone/>
              </a:pPr>
              <a:r>
                <a:rPr lang="es-ES_tradnl" altLang="es-MX" sz="2600" dirty="0">
                  <a:latin typeface="+mn-lt"/>
                  <a:cs typeface="Times New Roman" panose="02020603050405020304" pitchFamily="18" charset="0"/>
                </a:rPr>
                <a:t>Breve descripción de los motivos fundamentales por los que es necesario la realización del </a:t>
              </a:r>
              <a:r>
                <a:rPr lang="es-ES_tradnl" altLang="es-MX" sz="2600" dirty="0" smtClean="0">
                  <a:latin typeface="+mn-lt"/>
                  <a:cs typeface="Times New Roman" panose="02020603050405020304" pitchFamily="18" charset="0"/>
                </a:rPr>
                <a:t>Proyecto (Por qué y para qué).</a:t>
              </a:r>
              <a:endParaRPr lang="es-ES_tradnl" altLang="es-MX" sz="2600" dirty="0">
                <a:latin typeface="+mn-lt"/>
                <a:cs typeface="Times New Roman" panose="02020603050405020304" pitchFamily="18" charset="0"/>
              </a:endParaRPr>
            </a:p>
            <a:p>
              <a:pPr marL="0" indent="0" algn="just">
                <a:buNone/>
              </a:pPr>
              <a:endParaRPr lang="es-ES_tradnl" altLang="es-MX" sz="2800" dirty="0"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s-ES_tradnl" altLang="es-MX" sz="28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r>
                <a:rPr lang="es-ES_tradnl" altLang="es-MX" sz="28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¿Por qué es importante el proyecto?</a:t>
              </a:r>
              <a:endParaRPr lang="es-ES_tradnl" altLang="es-MX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296733" y="1074765"/>
            <a:ext cx="3411583" cy="620231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MX" altLang="es-MX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Objetivo General </a:t>
            </a:r>
            <a:endParaRPr lang="es-ES" altLang="es-MX" sz="36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91835" y="1729037"/>
            <a:ext cx="4883406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just"/>
            <a:r>
              <a:rPr lang="es-ES_tradnl" altLang="es-MX" sz="2600" dirty="0" smtClean="0"/>
              <a:t>Es el producto o servicio que se entregará con la realización del proyecto</a:t>
            </a:r>
            <a:r>
              <a:rPr lang="es-ES_tradnl" altLang="es-MX" sz="2800" dirty="0" smtClean="0"/>
              <a:t>. (Finalidad académica) </a:t>
            </a:r>
            <a:endParaRPr lang="es-ES_tradnl" altLang="es-MX" sz="2800" dirty="0"/>
          </a:p>
          <a:p>
            <a:pPr algn="just"/>
            <a:endParaRPr lang="es-ES_tradnl" altLang="es-MX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2430">
            <a:off x="5906936" y="4760562"/>
            <a:ext cx="5707070" cy="1093246"/>
          </a:xfrm>
          <a:prstGeom prst="rect">
            <a:avLst/>
          </a:prstGeom>
          <a:scene3d>
            <a:camera prst="isometricBottomDown"/>
            <a:lightRig rig="threePt" dir="t"/>
          </a:scene3d>
          <a:sp3d>
            <a:bevelT/>
          </a:sp3d>
        </p:spPr>
      </p:pic>
      <p:sp>
        <p:nvSpPr>
          <p:cNvPr id="10" name="Rectángulo 9"/>
          <p:cNvSpPr/>
          <p:nvPr/>
        </p:nvSpPr>
        <p:spPr>
          <a:xfrm>
            <a:off x="6681220" y="4267214"/>
            <a:ext cx="4371088" cy="5539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 lvl="0" algn="ctr"/>
            <a:r>
              <a:rPr lang="es-ES_tradnl" altLang="es-MX" sz="3000" b="1" dirty="0">
                <a:solidFill>
                  <a:srgbClr val="FF0000"/>
                </a:solidFill>
              </a:rPr>
              <a:t>Es el fin y no el medio.</a:t>
            </a:r>
            <a:endParaRPr lang="es-ES" altLang="es-MX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657" y="1541881"/>
            <a:ext cx="4734791" cy="857250"/>
          </a:xfrm>
        </p:spPr>
        <p:txBody>
          <a:bodyPr>
            <a:normAutofit/>
          </a:bodyPr>
          <a:lstStyle/>
          <a:p>
            <a:pPr algn="ctr"/>
            <a:r>
              <a:rPr lang="es-MX" altLang="es-MX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Objetivos particulares</a:t>
            </a:r>
            <a:endParaRPr lang="es-ES" altLang="es-MX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31011" y="2323289"/>
            <a:ext cx="9051379" cy="208809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MX" sz="2400" b="1" dirty="0" smtClean="0">
                <a:latin typeface="+mj-lt"/>
              </a:rPr>
              <a:t>Etapas o fases intermedias para lograr el objetivo general del proyecto.    </a:t>
            </a:r>
            <a:endParaRPr lang="es-ES_tradnl" altLang="es-MX" sz="2400" b="1" dirty="0">
              <a:latin typeface="+mj-lt"/>
            </a:endParaRPr>
          </a:p>
          <a:p>
            <a:pPr lvl="1" algn="just"/>
            <a:r>
              <a:rPr lang="es-ES_tradnl" altLang="es-MX" sz="2000" b="1" dirty="0">
                <a:latin typeface="+mj-lt"/>
              </a:rPr>
              <a:t>¿En qué nivel o ámbito de acción?</a:t>
            </a:r>
            <a:r>
              <a:rPr lang="es-ES_tradnl" altLang="es-MX" sz="3200" b="1" dirty="0">
                <a:latin typeface="+mj-lt"/>
              </a:rPr>
              <a:t> </a:t>
            </a:r>
            <a:endParaRPr lang="es-ES_tradnl" altLang="es-MX" sz="2000" b="1" dirty="0">
              <a:latin typeface="+mj-lt"/>
            </a:endParaRPr>
          </a:p>
          <a:p>
            <a:pPr lvl="1" algn="just"/>
            <a:r>
              <a:rPr lang="es-ES_tradnl" altLang="es-MX" sz="2000" b="1" dirty="0">
                <a:latin typeface="+mj-lt"/>
              </a:rPr>
              <a:t>¿Qué se pretende hacer?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57539" y="4411380"/>
            <a:ext cx="858393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S_tradnl" altLang="es-MX" b="1" dirty="0"/>
              <a:t>Se espera tener, al menos, tantos objetivos particulares como número de elementos característicos individuales presentes en el objetivo general. </a:t>
            </a:r>
            <a:endParaRPr lang="es-ES" altLang="es-MX" b="1" dirty="0"/>
          </a:p>
        </p:txBody>
      </p:sp>
    </p:spTree>
    <p:extLst>
      <p:ext uri="{BB962C8B-B14F-4D97-AF65-F5344CB8AC3E}">
        <p14:creationId xmlns:p14="http://schemas.microsoft.com/office/powerpoint/2010/main" val="42184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5243" y="409202"/>
            <a:ext cx="9401179" cy="569321"/>
          </a:xfrm>
          <a:prstGeom prst="rect">
            <a:avLst/>
          </a:prstGeom>
          <a:solidFill>
            <a:schemeClr val="bg1">
              <a:alpha val="10196"/>
            </a:schemeClr>
          </a:solidFill>
          <a:ln w="3175" algn="ctr">
            <a:noFill/>
            <a:miter lim="800000"/>
            <a:headEnd/>
            <a:tailEnd/>
          </a:ln>
        </p:spPr>
        <p:txBody>
          <a:bodyPr lIns="40500" tIns="67500" bIns="2700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Clasificación de funciones sustantivas SEP</a:t>
            </a:r>
            <a:endParaRPr lang="es-MX" sz="2400" b="1" dirty="0">
              <a:solidFill>
                <a:schemeClr val="tx2">
                  <a:lumMod val="75000"/>
                </a:schemeClr>
              </a:solidFill>
              <a:latin typeface="Gotham Rounded Light" pitchFamily="50" charset="0"/>
            </a:endParaRPr>
          </a:p>
          <a:p>
            <a:pPr algn="l" eaLnBrk="1" hangingPunct="1"/>
            <a:endParaRPr lang="es-MX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1686" y="409202"/>
            <a:ext cx="153895" cy="503586"/>
          </a:xfrm>
          <a:prstGeom prst="rect">
            <a:avLst/>
          </a:prstGeom>
          <a:solidFill>
            <a:srgbClr val="934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33" y="1598550"/>
            <a:ext cx="5440834" cy="4238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8633" y="1598550"/>
            <a:ext cx="5324471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Gasto en docencia (SEP 911)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Gasto en investigación </a:t>
            </a:r>
            <a:r>
              <a:rPr lang="es-MX" dirty="0"/>
              <a:t>(SEP 911)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Gasto en extensión (SEP)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Gasto en administración (SEP 911)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Otros Gastos (SEP 911)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Gastos en trasferencia del conocimiento (</a:t>
            </a:r>
            <a:r>
              <a:rPr lang="es-MX" dirty="0" err="1" smtClean="0"/>
              <a:t>multirank</a:t>
            </a:r>
            <a:r>
              <a:rPr lang="es-MX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5244" y="4249902"/>
            <a:ext cx="6858000" cy="569321"/>
          </a:xfrm>
          <a:prstGeom prst="rect">
            <a:avLst/>
          </a:prstGeom>
          <a:solidFill>
            <a:schemeClr val="bg1">
              <a:alpha val="10196"/>
            </a:schemeClr>
          </a:solidFill>
          <a:ln w="3175" algn="ctr">
            <a:noFill/>
            <a:miter lim="800000"/>
            <a:headEnd/>
            <a:tailEnd/>
          </a:ln>
        </p:spPr>
        <p:txBody>
          <a:bodyPr lIns="40500" tIns="67500" bIns="2700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Tipos de proyectos P3e</a:t>
            </a:r>
          </a:p>
          <a:p>
            <a:pPr algn="l" eaLnBrk="1" hangingPunct="1"/>
            <a:endParaRPr lang="es-MX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2 Diagrama"/>
          <p:cNvGraphicFramePr/>
          <p:nvPr>
            <p:extLst>
              <p:ext uri="{D42A27DB-BD31-4B8C-83A1-F6EECF244321}">
                <p14:modId xmlns:p14="http://schemas.microsoft.com/office/powerpoint/2010/main" val="4073514279"/>
              </p:ext>
            </p:extLst>
          </p:nvPr>
        </p:nvGraphicFramePr>
        <p:xfrm>
          <a:off x="922477" y="4405755"/>
          <a:ext cx="3476828" cy="162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5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6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086232" y="2397948"/>
            <a:ext cx="8019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Gotham Rounded Light" pitchFamily="50" charset="0"/>
              </a:rPr>
              <a:t>Alineación de los proyectos P3e con la estructura del  Plan de Desarrollo Institucional 2019 – 2025 </a:t>
            </a:r>
          </a:p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Gotham Rounded Light" pitchFamily="50" charset="0"/>
              </a:rPr>
              <a:t>Visión 2030 y PDC 2019-2025 Visión 2030</a:t>
            </a:r>
            <a:endParaRPr lang="es-MX" sz="3200" b="1" dirty="0">
              <a:solidFill>
                <a:schemeClr val="bg1"/>
              </a:solidFill>
              <a:latin typeface="Gotham Round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95649" y="1244059"/>
            <a:ext cx="5563339" cy="5485763"/>
            <a:chOff x="304801" y="120675"/>
            <a:chExt cx="6832600" cy="673732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1" y="120675"/>
              <a:ext cx="6832600" cy="6737325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04801" y="414867"/>
              <a:ext cx="448732" cy="237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395416" y="120675"/>
            <a:ext cx="1161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Alineación de los proyectos P3e 2021 a los elementos de la estructura conceptual del Plan de Desarrollo Institucional 2019-2025, Visión 2030</a:t>
            </a:r>
          </a:p>
        </p:txBody>
      </p:sp>
      <p:sp>
        <p:nvSpPr>
          <p:cNvPr id="6" name="Anillo 5"/>
          <p:cNvSpPr/>
          <p:nvPr/>
        </p:nvSpPr>
        <p:spPr>
          <a:xfrm>
            <a:off x="1504777" y="2082861"/>
            <a:ext cx="3745082" cy="3745082"/>
          </a:xfrm>
          <a:prstGeom prst="donut">
            <a:avLst>
              <a:gd name="adj" fmla="val 8192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630496" y="1244059"/>
            <a:ext cx="3750835" cy="1518220"/>
            <a:chOff x="7630496" y="1244059"/>
            <a:chExt cx="3750835" cy="1518220"/>
          </a:xfrm>
        </p:grpSpPr>
        <p:grpSp>
          <p:nvGrpSpPr>
            <p:cNvPr id="20" name="Grupo 19"/>
            <p:cNvGrpSpPr/>
            <p:nvPr/>
          </p:nvGrpSpPr>
          <p:grpSpPr>
            <a:xfrm>
              <a:off x="7719134" y="1644169"/>
              <a:ext cx="388851" cy="1065726"/>
              <a:chOff x="7761468" y="2199919"/>
              <a:chExt cx="388851" cy="1065726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4463" y="2199919"/>
                <a:ext cx="282860" cy="282860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1468" y="2629675"/>
                <a:ext cx="388851" cy="229539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9340" y="2988637"/>
                <a:ext cx="273106" cy="277008"/>
              </a:xfrm>
              <a:prstGeom prst="rect">
                <a:avLst/>
              </a:prstGeom>
            </p:spPr>
          </p:pic>
        </p:grpSp>
        <p:sp>
          <p:nvSpPr>
            <p:cNvPr id="11" name="CuadroTexto 10"/>
            <p:cNvSpPr txBox="1"/>
            <p:nvPr/>
          </p:nvSpPr>
          <p:spPr>
            <a:xfrm>
              <a:off x="7630496" y="1244059"/>
              <a:ext cx="3750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>
                  <a:solidFill>
                    <a:schemeClr val="tx2"/>
                  </a:solidFill>
                </a:rPr>
                <a:t>Principios de gestión institucional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8196622" y="1600504"/>
              <a:ext cx="1322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Gobernanza</a:t>
              </a:r>
              <a:endParaRPr lang="es-MX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196622" y="2009532"/>
              <a:ext cx="1203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Austeridad</a:t>
              </a:r>
              <a:endParaRPr lang="es-MX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196622" y="2392947"/>
              <a:ext cx="1488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Transparencia</a:t>
              </a:r>
              <a:endParaRPr lang="es-MX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719134" y="2927409"/>
            <a:ext cx="3271030" cy="1651918"/>
            <a:chOff x="7719134" y="2927409"/>
            <a:chExt cx="3271030" cy="1651918"/>
          </a:xfrm>
        </p:grpSpPr>
        <p:grpSp>
          <p:nvGrpSpPr>
            <p:cNvPr id="30" name="Grupo 29"/>
            <p:cNvGrpSpPr/>
            <p:nvPr/>
          </p:nvGrpSpPr>
          <p:grpSpPr>
            <a:xfrm>
              <a:off x="7774088" y="3418601"/>
              <a:ext cx="280901" cy="1109704"/>
              <a:chOff x="7774088" y="3418601"/>
              <a:chExt cx="280901" cy="1109704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9695" y="3418601"/>
                <a:ext cx="189686" cy="267945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4088" y="3855245"/>
                <a:ext cx="280901" cy="229593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8599" y="4204388"/>
                <a:ext cx="251878" cy="323917"/>
              </a:xfrm>
              <a:prstGeom prst="rect">
                <a:avLst/>
              </a:prstGeom>
            </p:spPr>
          </p:pic>
        </p:grpSp>
        <p:sp>
          <p:nvSpPr>
            <p:cNvPr id="23" name="CuadroTexto 22"/>
            <p:cNvSpPr txBox="1"/>
            <p:nvPr/>
          </p:nvSpPr>
          <p:spPr>
            <a:xfrm>
              <a:off x="7719134" y="2927409"/>
              <a:ext cx="2522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>
                  <a:solidFill>
                    <a:schemeClr val="tx2"/>
                  </a:solidFill>
                </a:rPr>
                <a:t>Políticas transversales</a:t>
              </a:r>
              <a:endParaRPr lang="es-MX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8183756" y="3342003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Inclusión</a:t>
              </a:r>
              <a:endParaRPr lang="es-MX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8183755" y="3770736"/>
              <a:ext cx="2489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Gestión de la innovación</a:t>
              </a:r>
              <a:endParaRPr lang="es-MX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183755" y="4209995"/>
              <a:ext cx="2806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Gestión de la incertidumbre</a:t>
              </a:r>
              <a:endParaRPr lang="es-MX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630496" y="4674261"/>
            <a:ext cx="2714134" cy="1706234"/>
            <a:chOff x="7630496" y="4674261"/>
            <a:chExt cx="2714134" cy="1706234"/>
          </a:xfrm>
        </p:grpSpPr>
        <p:grpSp>
          <p:nvGrpSpPr>
            <p:cNvPr id="22" name="Grupo 21"/>
            <p:cNvGrpSpPr/>
            <p:nvPr/>
          </p:nvGrpSpPr>
          <p:grpSpPr>
            <a:xfrm>
              <a:off x="7763329" y="5207124"/>
              <a:ext cx="286783" cy="1065726"/>
              <a:chOff x="9271649" y="2199919"/>
              <a:chExt cx="286783" cy="1065726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5624" y="2199919"/>
                <a:ext cx="278833" cy="281890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6847" y="2989258"/>
                <a:ext cx="276387" cy="276387"/>
              </a:xfrm>
              <a:prstGeom prst="rect">
                <a:avLst/>
              </a:prstGeom>
            </p:spPr>
          </p:pic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1649" y="2601359"/>
                <a:ext cx="286783" cy="286171"/>
              </a:xfrm>
              <a:prstGeom prst="rect">
                <a:avLst/>
              </a:prstGeom>
            </p:spPr>
          </p:pic>
        </p:grpSp>
        <p:sp>
          <p:nvSpPr>
            <p:cNvPr id="24" name="CuadroTexto 23"/>
            <p:cNvSpPr txBox="1"/>
            <p:nvPr/>
          </p:nvSpPr>
          <p:spPr>
            <a:xfrm>
              <a:off x="7630496" y="4674261"/>
              <a:ext cx="14687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>
                  <a:solidFill>
                    <a:schemeClr val="tx2"/>
                  </a:solidFill>
                </a:rPr>
                <a:t>Trayectorias</a:t>
              </a:r>
              <a:endParaRPr lang="es-MX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8201736" y="5174147"/>
              <a:ext cx="2142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Nivel medio superior</a:t>
              </a:r>
              <a:endParaRPr lang="es-MX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196622" y="5607705"/>
              <a:ext cx="1034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Pregrado</a:t>
              </a:r>
              <a:endParaRPr lang="es-MX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8183755" y="6011163"/>
              <a:ext cx="1048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Posgrado</a:t>
              </a:r>
              <a:endParaRPr lang="es-MX" dirty="0"/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146365" y="284380"/>
            <a:ext cx="153895" cy="503586"/>
          </a:xfrm>
          <a:prstGeom prst="rect">
            <a:avLst/>
          </a:prstGeom>
          <a:solidFill>
            <a:srgbClr val="934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Anillo 35"/>
          <p:cNvSpPr/>
          <p:nvPr/>
        </p:nvSpPr>
        <p:spPr>
          <a:xfrm>
            <a:off x="1811260" y="2392948"/>
            <a:ext cx="3132116" cy="3132116"/>
          </a:xfrm>
          <a:prstGeom prst="donut">
            <a:avLst>
              <a:gd name="adj" fmla="val 8192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Anillo 36"/>
          <p:cNvSpPr/>
          <p:nvPr/>
        </p:nvSpPr>
        <p:spPr>
          <a:xfrm>
            <a:off x="2044953" y="2673386"/>
            <a:ext cx="2627107" cy="2627107"/>
          </a:xfrm>
          <a:prstGeom prst="donut">
            <a:avLst>
              <a:gd name="adj" fmla="val 8192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</p:bldLst>
  </p:timing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609</Words>
  <Application>Microsoft Office PowerPoint</Application>
  <PresentationFormat>Panorámica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Gotham Rounded Light</vt:lpstr>
      <vt:lpstr>Helvetica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Objetivo General </vt:lpstr>
      <vt:lpstr>Objetivos particulares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Ica</dc:creator>
  <cp:lastModifiedBy>HP</cp:lastModifiedBy>
  <cp:revision>65</cp:revision>
  <dcterms:created xsi:type="dcterms:W3CDTF">2020-10-08T21:00:19Z</dcterms:created>
  <dcterms:modified xsi:type="dcterms:W3CDTF">2020-11-12T18:45:36Z</dcterms:modified>
</cp:coreProperties>
</file>